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Lst>
  <p:sldSz cx="14630400" cy="8229600"/>
  <p:notesSz cx="8229600" cy="14630400"/>
  <p:embeddedFontLst>
    <p:embeddedFont>
      <p:font typeface="DM Sans Semi Bold" pitchFamily="34" charset="0"/>
      <p:bold r:id="rId12"/>
    </p:embeddedFont>
    <p:embeddedFont>
      <p:font typeface="DM Sans Semi Bold" pitchFamily="34" charset="-122"/>
      <p:bold r:id="rId13"/>
    </p:embeddedFont>
    <p:embeddedFont>
      <p:font typeface="DM Sans Semi Bold" pitchFamily="34" charset="-120"/>
      <p:bold r:id="rId14"/>
    </p:embeddedFont>
    <p:embeddedFont>
      <p:font typeface="Inter Medium" panose="02000503000000020004" pitchFamily="34" charset="0"/>
      <p:bold r:id="rId15"/>
    </p:embeddedFont>
    <p:embeddedFont>
      <p:font typeface="Inter Medium" panose="02000503000000020004" pitchFamily="34" charset="-122"/>
      <p:bold r:id="rId16"/>
    </p:embeddedFont>
    <p:embeddedFont>
      <p:font typeface="Inter Medium" panose="02000503000000020004" pitchFamily="34" charset="-120"/>
      <p:bold r:id="rId17"/>
    </p:embeddedFont>
    <p:embeddedFont>
      <p:font typeface="Calibri" panose="020F0502020204030204" charset="0"/>
      <p:regular r:id="rId18"/>
      <p:bold r:id="rId19"/>
      <p:italic r:id="rId20"/>
      <p:boldItalic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10.fntdata"/><Relationship Id="rId20" Type="http://schemas.openxmlformats.org/officeDocument/2006/relationships/font" Target="fonts/font9.fntdata"/><Relationship Id="rId2" Type="http://schemas.openxmlformats.org/officeDocument/2006/relationships/theme" Target="theme/theme1.xml"/><Relationship Id="rId19" Type="http://schemas.openxmlformats.org/officeDocument/2006/relationships/font" Target="fonts/font8.fntdata"/><Relationship Id="rId18" Type="http://schemas.openxmlformats.org/officeDocument/2006/relationships/font" Target="fonts/font7.fntdata"/><Relationship Id="rId17" Type="http://schemas.openxmlformats.org/officeDocument/2006/relationships/font" Target="fonts/font6.fntdata"/><Relationship Id="rId16" Type="http://schemas.openxmlformats.org/officeDocument/2006/relationships/font" Target="fonts/font5.fntdata"/><Relationship Id="rId15" Type="http://schemas.openxmlformats.org/officeDocument/2006/relationships/font" Target="fonts/font4.fntdata"/><Relationship Id="rId14" Type="http://schemas.openxmlformats.org/officeDocument/2006/relationships/font" Target="fonts/font3.fntdata"/><Relationship Id="rId13" Type="http://schemas.openxmlformats.org/officeDocument/2006/relationships/font" Target="fonts/font2.fntdata"/><Relationship Id="rId12" Type="http://schemas.openxmlformats.org/officeDocument/2006/relationships/font" Target="fonts/font1.fntdata"/><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notesSlide" Target="../notesSlides/notesSlide4.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4124"/>
          </a:xfrm>
          <a:prstGeom prst="rect">
            <a:avLst/>
          </a:prstGeom>
        </p:spPr>
      </p:pic>
      <p:sp>
        <p:nvSpPr>
          <p:cNvPr id="3" name="Text 0"/>
          <p:cNvSpPr/>
          <p:nvPr/>
        </p:nvSpPr>
        <p:spPr>
          <a:xfrm>
            <a:off x="6090999" y="415647"/>
            <a:ext cx="7934801" cy="944642"/>
          </a:xfrm>
          <a:prstGeom prst="rect">
            <a:avLst/>
          </a:prstGeom>
          <a:noFill/>
        </p:spPr>
        <p:txBody>
          <a:bodyPr wrap="square" lIns="0" tIns="0" rIns="0" bIns="0" rtlCol="0" anchor="t"/>
          <a:lstStyle/>
          <a:p>
            <a:pPr marL="0" indent="0" algn="l">
              <a:lnSpc>
                <a:spcPts val="3700"/>
              </a:lnSpc>
              <a:buNone/>
            </a:pPr>
            <a:r>
              <a:rPr lang="en-US" sz="2950" dirty="0">
                <a:solidFill>
                  <a:srgbClr val="030303"/>
                </a:solidFill>
                <a:latin typeface="DM Sans Semi Bold" pitchFamily="34" charset="0"/>
                <a:ea typeface="DM Sans Semi Bold" pitchFamily="34" charset="-122"/>
                <a:cs typeface="DM Sans Semi Bold" pitchFamily="34" charset="-120"/>
              </a:rPr>
              <a:t>IoT Təhlükəsizlik Problemləri: Hərtərəfli Baxış</a:t>
            </a:r>
            <a:endParaRPr lang="en-US" sz="2950" dirty="0"/>
          </a:p>
        </p:txBody>
      </p:sp>
      <p:sp>
        <p:nvSpPr>
          <p:cNvPr id="4" name="Text 1"/>
          <p:cNvSpPr/>
          <p:nvPr/>
        </p:nvSpPr>
        <p:spPr>
          <a:xfrm>
            <a:off x="6090999" y="1586984"/>
            <a:ext cx="7934801" cy="725805"/>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Əşyaların İnterneti (IoT) cihazları təklif etdikləri innovativ həllərlə həyatımızı dəyişdirsə də, həm də özləri ilə kompleks təhlükəsizlik problemləri gətirir. Bu problemlər rabitə protokollarını, məlumatların idarə edilməsini və hətta fiziki girişi əhatə edən aparat və proqram təminatı səviyyələrindən kənara çıxır.</a:t>
            </a:r>
            <a:endParaRPr lang="en-US" sz="1150" dirty="0"/>
          </a:p>
        </p:txBody>
      </p:sp>
      <p:sp>
        <p:nvSpPr>
          <p:cNvPr id="5" name="Text 2"/>
          <p:cNvSpPr/>
          <p:nvPr/>
        </p:nvSpPr>
        <p:spPr>
          <a:xfrm>
            <a:off x="6090999" y="2482810"/>
            <a:ext cx="7934801" cy="48387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sistemlərinin xas müxtəlifliyi və miqyası ənənəvi İT təhlükəsizlik həllərini qeyri-adekvat edir. Uğurlu təhlükəsizlik strategiyası bütün bu çoxqatlı problemləri həll etməlidir.</a:t>
            </a:r>
            <a:endParaRPr lang="en-US" sz="1150" dirty="0"/>
          </a:p>
        </p:txBody>
      </p:sp>
      <p:sp>
        <p:nvSpPr>
          <p:cNvPr id="6" name="Shape 3"/>
          <p:cNvSpPr/>
          <p:nvPr/>
        </p:nvSpPr>
        <p:spPr>
          <a:xfrm>
            <a:off x="6090999" y="3136702"/>
            <a:ext cx="7934801" cy="884158"/>
          </a:xfrm>
          <a:prstGeom prst="roundRect">
            <a:avLst>
              <a:gd name="adj" fmla="val 2564"/>
            </a:avLst>
          </a:prstGeom>
          <a:solidFill>
            <a:srgbClr val="BEF3E2"/>
          </a:solidFill>
        </p:spPr>
      </p:sp>
      <p:pic>
        <p:nvPicPr>
          <p:cNvPr id="7" name="Image 1" descr="preencoded.png"/>
          <p:cNvPicPr>
            <a:picLocks noChangeAspect="1"/>
          </p:cNvPicPr>
          <p:nvPr/>
        </p:nvPicPr>
        <p:blipFill>
          <a:blip r:embed="rId2"/>
          <a:stretch>
            <a:fillRect/>
          </a:stretch>
        </p:blipFill>
        <p:spPr>
          <a:xfrm>
            <a:off x="6242090" y="3360896"/>
            <a:ext cx="188833" cy="151090"/>
          </a:xfrm>
          <a:prstGeom prst="rect">
            <a:avLst/>
          </a:prstGeom>
        </p:spPr>
      </p:pic>
      <p:sp>
        <p:nvSpPr>
          <p:cNvPr id="8" name="Text 4"/>
          <p:cNvSpPr/>
          <p:nvPr/>
        </p:nvSpPr>
        <p:spPr>
          <a:xfrm>
            <a:off x="6582013" y="3325535"/>
            <a:ext cx="7292697" cy="483870"/>
          </a:xfrm>
          <a:prstGeom prst="rect">
            <a:avLst/>
          </a:prstGeom>
          <a:noFill/>
        </p:spPr>
        <p:txBody>
          <a:bodyPr wrap="square" lIns="0" tIns="0" rIns="0" bIns="0" rtlCol="0" anchor="t"/>
          <a:lstStyle/>
          <a:p>
            <a:pPr marL="0" indent="0" algn="l">
              <a:lnSpc>
                <a:spcPts val="1900"/>
              </a:lnSpc>
              <a:buNone/>
            </a:pPr>
            <a:r>
              <a:rPr lang="en-US" sz="1150" dirty="0">
                <a:solidFill>
                  <a:srgbClr val="000000"/>
                </a:solidFill>
                <a:latin typeface="Inter Medium" panose="02000503000000020004" pitchFamily="34" charset="0"/>
                <a:ea typeface="Inter Medium" panose="02000503000000020004" pitchFamily="34" charset="-122"/>
                <a:cs typeface="Inter Medium" panose="02000503000000020004" pitchFamily="34" charset="-120"/>
              </a:rPr>
              <a:t>IoT təhlükəsizliyi çoxşaxəli bir sahədir və aparat, proqram təminatı, rabitə və istifadəçi amillərindən yaranan zəifliklərə qarşı daimi sayıqlıq tələb edir.</a:t>
            </a:r>
            <a:endParaRPr lang="en-US" sz="1150" dirty="0"/>
          </a:p>
        </p:txBody>
      </p:sp>
      <p:pic>
        <p:nvPicPr>
          <p:cNvPr id="9" name="Image 2" descr="preencoded.png"/>
          <p:cNvPicPr>
            <a:picLocks noChangeAspect="1"/>
          </p:cNvPicPr>
          <p:nvPr/>
        </p:nvPicPr>
        <p:blipFill>
          <a:blip r:embed="rId3"/>
          <a:stretch>
            <a:fillRect/>
          </a:stretch>
        </p:blipFill>
        <p:spPr>
          <a:xfrm>
            <a:off x="6090999" y="4190881"/>
            <a:ext cx="755690" cy="755809"/>
          </a:xfrm>
          <a:prstGeom prst="rect">
            <a:avLst/>
          </a:prstGeom>
        </p:spPr>
      </p:pic>
      <p:sp>
        <p:nvSpPr>
          <p:cNvPr id="10" name="Text 5"/>
          <p:cNvSpPr/>
          <p:nvPr/>
        </p:nvSpPr>
        <p:spPr>
          <a:xfrm>
            <a:off x="6997779" y="4190881"/>
            <a:ext cx="3638669" cy="236101"/>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Avadanlıq və Proqram təminatı zəiflikləri</a:t>
            </a:r>
            <a:endParaRPr lang="en-US" sz="1450" dirty="0"/>
          </a:p>
        </p:txBody>
      </p:sp>
      <p:pic>
        <p:nvPicPr>
          <p:cNvPr id="11" name="Image 3" descr="preencoded.png"/>
          <p:cNvPicPr>
            <a:picLocks noChangeAspect="1"/>
          </p:cNvPicPr>
          <p:nvPr/>
        </p:nvPicPr>
        <p:blipFill>
          <a:blip r:embed="rId4"/>
          <a:stretch>
            <a:fillRect/>
          </a:stretch>
        </p:blipFill>
        <p:spPr>
          <a:xfrm>
            <a:off x="6090999" y="5097780"/>
            <a:ext cx="755690" cy="755809"/>
          </a:xfrm>
          <a:prstGeom prst="rect">
            <a:avLst/>
          </a:prstGeom>
        </p:spPr>
      </p:pic>
      <p:sp>
        <p:nvSpPr>
          <p:cNvPr id="12" name="Text 6"/>
          <p:cNvSpPr/>
          <p:nvPr/>
        </p:nvSpPr>
        <p:spPr>
          <a:xfrm>
            <a:off x="6997779" y="5097780"/>
            <a:ext cx="2192536" cy="236101"/>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Rabitə Protokolu Riskləri</a:t>
            </a:r>
            <a:endParaRPr lang="en-US" sz="1450" dirty="0"/>
          </a:p>
        </p:txBody>
      </p:sp>
      <p:pic>
        <p:nvPicPr>
          <p:cNvPr id="13" name="Image 4" descr="preencoded.png"/>
          <p:cNvPicPr>
            <a:picLocks noChangeAspect="1"/>
          </p:cNvPicPr>
          <p:nvPr/>
        </p:nvPicPr>
        <p:blipFill>
          <a:blip r:embed="rId5"/>
          <a:stretch>
            <a:fillRect/>
          </a:stretch>
        </p:blipFill>
        <p:spPr>
          <a:xfrm>
            <a:off x="6090999" y="6004679"/>
            <a:ext cx="755690" cy="755809"/>
          </a:xfrm>
          <a:prstGeom prst="rect">
            <a:avLst/>
          </a:prstGeom>
        </p:spPr>
      </p:pic>
      <p:sp>
        <p:nvSpPr>
          <p:cNvPr id="14" name="Text 7"/>
          <p:cNvSpPr/>
          <p:nvPr/>
        </p:nvSpPr>
        <p:spPr>
          <a:xfrm>
            <a:off x="6997779" y="6004679"/>
            <a:ext cx="3249454" cy="236101"/>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Şəbəkə təhlükəsizliyi çatışmazlıqları</a:t>
            </a:r>
            <a:endParaRPr lang="en-US" sz="1450" dirty="0"/>
          </a:p>
        </p:txBody>
      </p:sp>
      <p:pic>
        <p:nvPicPr>
          <p:cNvPr id="15" name="Image 5" descr="preencoded.png"/>
          <p:cNvPicPr>
            <a:picLocks noChangeAspect="1"/>
          </p:cNvPicPr>
          <p:nvPr/>
        </p:nvPicPr>
        <p:blipFill>
          <a:blip r:embed="rId6"/>
          <a:stretch>
            <a:fillRect/>
          </a:stretch>
        </p:blipFill>
        <p:spPr>
          <a:xfrm>
            <a:off x="6090999" y="6911578"/>
            <a:ext cx="755690" cy="755809"/>
          </a:xfrm>
          <a:prstGeom prst="rect">
            <a:avLst/>
          </a:prstGeom>
        </p:spPr>
      </p:pic>
      <p:sp>
        <p:nvSpPr>
          <p:cNvPr id="16" name="Text 8"/>
          <p:cNvSpPr/>
          <p:nvPr/>
        </p:nvSpPr>
        <p:spPr>
          <a:xfrm>
            <a:off x="6997779" y="6911578"/>
            <a:ext cx="2887742" cy="236101"/>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Məlumat və Məxfilik Problemləri</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7328" y="362545"/>
            <a:ext cx="7296269" cy="411956"/>
          </a:xfrm>
          <a:prstGeom prst="rect">
            <a:avLst/>
          </a:prstGeom>
          <a:noFill/>
        </p:spPr>
        <p:txBody>
          <a:bodyPr wrap="none" lIns="0" tIns="0" rIns="0" bIns="0" rtlCol="0" anchor="t"/>
          <a:lstStyle/>
          <a:p>
            <a:pPr marL="0" indent="0" algn="l">
              <a:lnSpc>
                <a:spcPts val="3200"/>
              </a:lnSpc>
              <a:buNone/>
            </a:pPr>
            <a:r>
              <a:rPr lang="en-US" sz="2550" dirty="0">
                <a:solidFill>
                  <a:srgbClr val="030303"/>
                </a:solidFill>
                <a:latin typeface="DM Sans Semi Bold" pitchFamily="34" charset="0"/>
                <a:ea typeface="DM Sans Semi Bold" pitchFamily="34" charset="-122"/>
                <a:cs typeface="DM Sans Semi Bold" pitchFamily="34" charset="-120"/>
              </a:rPr>
              <a:t>Əsas Təhlükəsizlik Problemləri və Artan Risklər</a:t>
            </a:r>
            <a:endParaRPr lang="en-US" sz="2550" dirty="0"/>
          </a:p>
        </p:txBody>
      </p:sp>
      <p:sp>
        <p:nvSpPr>
          <p:cNvPr id="3" name="Text 1"/>
          <p:cNvSpPr/>
          <p:nvPr/>
        </p:nvSpPr>
        <p:spPr>
          <a:xfrm>
            <a:off x="527328" y="1038106"/>
            <a:ext cx="13575744" cy="210860"/>
          </a:xfrm>
          <a:prstGeom prst="rect">
            <a:avLst/>
          </a:prstGeom>
          <a:noFill/>
        </p:spPr>
        <p:txBody>
          <a:bodyPr wrap="non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Ən kritik təhlükəsizlik məsələlərini və onların IoT cihazlarının yayılmasından irəli gələn potensial təsirlərini ətraflı nəzərdən keçirək. Bu zəifliklər genişmiqyaslı kiberhücumlara qapı açır.</a:t>
            </a:r>
            <a:endParaRPr lang="en-US" sz="1000" dirty="0"/>
          </a:p>
        </p:txBody>
      </p:sp>
      <p:sp>
        <p:nvSpPr>
          <p:cNvPr id="4" name="Shape 2"/>
          <p:cNvSpPr/>
          <p:nvPr/>
        </p:nvSpPr>
        <p:spPr>
          <a:xfrm>
            <a:off x="7307580" y="1397198"/>
            <a:ext cx="15240" cy="6471761"/>
          </a:xfrm>
          <a:prstGeom prst="roundRect">
            <a:avLst>
              <a:gd name="adj" fmla="val 129773"/>
            </a:avLst>
          </a:prstGeom>
          <a:solidFill>
            <a:srgbClr val="D8D4D4"/>
          </a:solidFill>
        </p:spPr>
      </p:sp>
      <p:sp>
        <p:nvSpPr>
          <p:cNvPr id="5" name="Shape 3"/>
          <p:cNvSpPr/>
          <p:nvPr/>
        </p:nvSpPr>
        <p:spPr>
          <a:xfrm>
            <a:off x="6934914" y="2000726"/>
            <a:ext cx="395526" cy="15240"/>
          </a:xfrm>
          <a:prstGeom prst="roundRect">
            <a:avLst>
              <a:gd name="adj" fmla="val 129773"/>
            </a:avLst>
          </a:prstGeom>
          <a:solidFill>
            <a:srgbClr val="D8D4D4"/>
          </a:solidFill>
        </p:spPr>
      </p:sp>
      <p:sp>
        <p:nvSpPr>
          <p:cNvPr id="6" name="Shape 4"/>
          <p:cNvSpPr/>
          <p:nvPr/>
        </p:nvSpPr>
        <p:spPr>
          <a:xfrm>
            <a:off x="7265789" y="1958935"/>
            <a:ext cx="98822" cy="98822"/>
          </a:xfrm>
          <a:prstGeom prst="roundRect">
            <a:avLst>
              <a:gd name="adj" fmla="val 462650"/>
            </a:avLst>
          </a:prstGeom>
          <a:solidFill>
            <a:srgbClr val="1C9770"/>
          </a:solidFill>
        </p:spPr>
      </p:sp>
      <p:sp>
        <p:nvSpPr>
          <p:cNvPr id="7" name="Shape 5"/>
          <p:cNvSpPr/>
          <p:nvPr/>
        </p:nvSpPr>
        <p:spPr>
          <a:xfrm>
            <a:off x="527328" y="1397198"/>
            <a:ext cx="6392347" cy="1222415"/>
          </a:xfrm>
          <a:prstGeom prst="roundRect">
            <a:avLst>
              <a:gd name="adj" fmla="val 1618"/>
            </a:avLst>
          </a:prstGeom>
          <a:solidFill>
            <a:srgbClr val="F2EEEE"/>
          </a:solidFill>
        </p:spPr>
      </p:sp>
      <p:sp>
        <p:nvSpPr>
          <p:cNvPr id="8" name="Text 6"/>
          <p:cNvSpPr/>
          <p:nvPr/>
        </p:nvSpPr>
        <p:spPr>
          <a:xfrm>
            <a:off x="4810244" y="1529001"/>
            <a:ext cx="1977628" cy="247174"/>
          </a:xfrm>
          <a:prstGeom prst="rect">
            <a:avLst/>
          </a:prstGeom>
          <a:noFill/>
        </p:spPr>
        <p:txBody>
          <a:bodyPr wrap="none" lIns="0" tIns="0" rIns="0" bIns="0" rtlCol="0" anchor="t"/>
          <a:lstStyle/>
          <a:p>
            <a:pPr marL="0" indent="0" algn="r">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Zəif Doğrulama</a:t>
            </a:r>
            <a:endParaRPr lang="en-US" sz="1550" dirty="0"/>
          </a:p>
        </p:txBody>
      </p:sp>
      <p:sp>
        <p:nvSpPr>
          <p:cNvPr id="9" name="Text 7"/>
          <p:cNvSpPr/>
          <p:nvPr/>
        </p:nvSpPr>
        <p:spPr>
          <a:xfrm>
            <a:off x="659130" y="1855232"/>
            <a:ext cx="6128742" cy="632579"/>
          </a:xfrm>
          <a:prstGeom prst="rect">
            <a:avLst/>
          </a:prstGeom>
          <a:noFill/>
        </p:spPr>
        <p:txBody>
          <a:bodyPr wrap="square" lIns="0" tIns="0" rIns="0" bIns="0" rtlCol="0" anchor="t"/>
          <a:lstStyle/>
          <a:p>
            <a:pPr marL="0" indent="0" algn="r">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Cihazlar defolt parollarla gəlir və istifadəçilər onları dəyişdirmir, bu da onları güzəştə getməyi asanlaşdırır. Sadə parollar, sərt kodlu parollar və ya çox səviyyəli avtorizasiyanın olmaması əhəmiyyətli risklər yaradır.</a:t>
            </a:r>
            <a:endParaRPr lang="en-US" sz="1000" dirty="0"/>
          </a:p>
        </p:txBody>
      </p:sp>
      <p:sp>
        <p:nvSpPr>
          <p:cNvPr id="10" name="Shape 8"/>
          <p:cNvSpPr/>
          <p:nvPr/>
        </p:nvSpPr>
        <p:spPr>
          <a:xfrm>
            <a:off x="7299960" y="2791658"/>
            <a:ext cx="395526" cy="15240"/>
          </a:xfrm>
          <a:prstGeom prst="roundRect">
            <a:avLst>
              <a:gd name="adj" fmla="val 129773"/>
            </a:avLst>
          </a:prstGeom>
          <a:solidFill>
            <a:srgbClr val="D8D4D4"/>
          </a:solidFill>
        </p:spPr>
      </p:sp>
      <p:sp>
        <p:nvSpPr>
          <p:cNvPr id="11" name="Shape 9"/>
          <p:cNvSpPr/>
          <p:nvPr/>
        </p:nvSpPr>
        <p:spPr>
          <a:xfrm>
            <a:off x="7265789" y="2749868"/>
            <a:ext cx="98822" cy="98822"/>
          </a:xfrm>
          <a:prstGeom prst="roundRect">
            <a:avLst>
              <a:gd name="adj" fmla="val 462650"/>
            </a:avLst>
          </a:prstGeom>
          <a:solidFill>
            <a:srgbClr val="1C9770"/>
          </a:solidFill>
        </p:spPr>
      </p:sp>
      <p:sp>
        <p:nvSpPr>
          <p:cNvPr id="12" name="Shape 10"/>
          <p:cNvSpPr/>
          <p:nvPr/>
        </p:nvSpPr>
        <p:spPr>
          <a:xfrm>
            <a:off x="7710726" y="2188131"/>
            <a:ext cx="6392347" cy="1222415"/>
          </a:xfrm>
          <a:prstGeom prst="roundRect">
            <a:avLst>
              <a:gd name="adj" fmla="val 1618"/>
            </a:avLst>
          </a:prstGeom>
          <a:solidFill>
            <a:srgbClr val="F2EEEE"/>
          </a:solidFill>
        </p:spPr>
      </p:sp>
      <p:sp>
        <p:nvSpPr>
          <p:cNvPr id="13" name="Text 11"/>
          <p:cNvSpPr/>
          <p:nvPr/>
        </p:nvSpPr>
        <p:spPr>
          <a:xfrm>
            <a:off x="7842528" y="2319933"/>
            <a:ext cx="4275653" cy="247174"/>
          </a:xfrm>
          <a:prstGeom prst="rect">
            <a:avLst/>
          </a:prstGeom>
          <a:noFill/>
        </p:spPr>
        <p:txBody>
          <a:bodyPr wrap="none" lIns="0" tIns="0" rIns="0" bIns="0" rtlCol="0" anchor="t"/>
          <a:lstStyle/>
          <a:p>
            <a:pPr marL="0" indent="0" algn="l">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Proqram təminatının yenilənməsinə laqeydlik</a:t>
            </a:r>
            <a:endParaRPr lang="en-US" sz="1550" dirty="0"/>
          </a:p>
        </p:txBody>
      </p:sp>
      <p:sp>
        <p:nvSpPr>
          <p:cNvPr id="14" name="Text 12"/>
          <p:cNvSpPr/>
          <p:nvPr/>
        </p:nvSpPr>
        <p:spPr>
          <a:xfrm>
            <a:off x="7842528" y="2646164"/>
            <a:ext cx="6128742" cy="632579"/>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Proqram zəmanətində gecikmə və ya uğursuzluq və proqram təminatının yenilənməsi cihazlarda müəyyən zəifliklərin qalmasına imkan verir. Etibarlı və imzalanmış yeniləmə mexanizmlərinin (bərpa imkanları ilə) olmaması bu zəiflikləri daha da artırır.</a:t>
            </a:r>
            <a:endParaRPr lang="en-US" sz="1000" dirty="0"/>
          </a:p>
        </p:txBody>
      </p:sp>
      <p:sp>
        <p:nvSpPr>
          <p:cNvPr id="15" name="Shape 13"/>
          <p:cNvSpPr/>
          <p:nvPr/>
        </p:nvSpPr>
        <p:spPr>
          <a:xfrm>
            <a:off x="6934914" y="3534608"/>
            <a:ext cx="395526" cy="15240"/>
          </a:xfrm>
          <a:prstGeom prst="roundRect">
            <a:avLst>
              <a:gd name="adj" fmla="val 129773"/>
            </a:avLst>
          </a:prstGeom>
          <a:solidFill>
            <a:srgbClr val="D8D4D4"/>
          </a:solidFill>
        </p:spPr>
      </p:sp>
      <p:sp>
        <p:nvSpPr>
          <p:cNvPr id="16" name="Shape 14"/>
          <p:cNvSpPr/>
          <p:nvPr/>
        </p:nvSpPr>
        <p:spPr>
          <a:xfrm>
            <a:off x="7265789" y="3492818"/>
            <a:ext cx="98822" cy="98822"/>
          </a:xfrm>
          <a:prstGeom prst="roundRect">
            <a:avLst>
              <a:gd name="adj" fmla="val 462650"/>
            </a:avLst>
          </a:prstGeom>
          <a:solidFill>
            <a:srgbClr val="1C9770"/>
          </a:solidFill>
        </p:spPr>
      </p:sp>
      <p:sp>
        <p:nvSpPr>
          <p:cNvPr id="17" name="Shape 15"/>
          <p:cNvSpPr/>
          <p:nvPr/>
        </p:nvSpPr>
        <p:spPr>
          <a:xfrm>
            <a:off x="527328" y="2931081"/>
            <a:ext cx="6392347" cy="1222415"/>
          </a:xfrm>
          <a:prstGeom prst="roundRect">
            <a:avLst>
              <a:gd name="adj" fmla="val 1618"/>
            </a:avLst>
          </a:prstGeom>
          <a:solidFill>
            <a:srgbClr val="F2EEEE"/>
          </a:solidFill>
        </p:spPr>
      </p:sp>
      <p:sp>
        <p:nvSpPr>
          <p:cNvPr id="18" name="Text 16"/>
          <p:cNvSpPr/>
          <p:nvPr/>
        </p:nvSpPr>
        <p:spPr>
          <a:xfrm>
            <a:off x="3589139" y="3062883"/>
            <a:ext cx="3198733" cy="247174"/>
          </a:xfrm>
          <a:prstGeom prst="rect">
            <a:avLst/>
          </a:prstGeom>
          <a:noFill/>
        </p:spPr>
        <p:txBody>
          <a:bodyPr wrap="none" lIns="0" tIns="0" rIns="0" bIns="0" rtlCol="0" anchor="t"/>
          <a:lstStyle/>
          <a:p>
            <a:pPr marL="0" indent="0" algn="r">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Məlumat Şifrələməsinin olmaması</a:t>
            </a:r>
            <a:endParaRPr lang="en-US" sz="1550" dirty="0"/>
          </a:p>
        </p:txBody>
      </p:sp>
      <p:sp>
        <p:nvSpPr>
          <p:cNvPr id="19" name="Text 17"/>
          <p:cNvSpPr/>
          <p:nvPr/>
        </p:nvSpPr>
        <p:spPr>
          <a:xfrm>
            <a:off x="659130" y="3389114"/>
            <a:ext cx="6128742" cy="632579"/>
          </a:xfrm>
          <a:prstGeom prst="rect">
            <a:avLst/>
          </a:prstGeom>
          <a:noFill/>
        </p:spPr>
        <p:txBody>
          <a:bodyPr wrap="square" lIns="0" tIns="0" rIns="0" bIns="0" rtlCol="0" anchor="t"/>
          <a:lstStyle/>
          <a:p>
            <a:pPr marL="0" indent="0" algn="r">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Məlumatların ötürülməsi və ya saxlanması zamanı şifrələnməməsi Man-in-the-Middle (MITM) hücumlarına və məlumatların pozulmasına gətirib çıxarır. Köhnəlmiş və ya zəif rabitə protokollarından istifadə də bu riski artırır.</a:t>
            </a:r>
            <a:endParaRPr lang="en-US" sz="1000" dirty="0"/>
          </a:p>
        </p:txBody>
      </p:sp>
      <p:sp>
        <p:nvSpPr>
          <p:cNvPr id="20" name="Shape 18"/>
          <p:cNvSpPr/>
          <p:nvPr/>
        </p:nvSpPr>
        <p:spPr>
          <a:xfrm>
            <a:off x="7299960" y="4277678"/>
            <a:ext cx="395526" cy="15240"/>
          </a:xfrm>
          <a:prstGeom prst="roundRect">
            <a:avLst>
              <a:gd name="adj" fmla="val 129773"/>
            </a:avLst>
          </a:prstGeom>
          <a:solidFill>
            <a:srgbClr val="D8D4D4"/>
          </a:solidFill>
        </p:spPr>
      </p:sp>
      <p:sp>
        <p:nvSpPr>
          <p:cNvPr id="21" name="Shape 19"/>
          <p:cNvSpPr/>
          <p:nvPr/>
        </p:nvSpPr>
        <p:spPr>
          <a:xfrm>
            <a:off x="7265789" y="4235887"/>
            <a:ext cx="98822" cy="98822"/>
          </a:xfrm>
          <a:prstGeom prst="roundRect">
            <a:avLst>
              <a:gd name="adj" fmla="val 462650"/>
            </a:avLst>
          </a:prstGeom>
          <a:solidFill>
            <a:srgbClr val="1C9770"/>
          </a:solidFill>
        </p:spPr>
      </p:sp>
      <p:sp>
        <p:nvSpPr>
          <p:cNvPr id="22" name="Shape 20"/>
          <p:cNvSpPr/>
          <p:nvPr/>
        </p:nvSpPr>
        <p:spPr>
          <a:xfrm>
            <a:off x="7710726" y="3674150"/>
            <a:ext cx="6392347" cy="1222415"/>
          </a:xfrm>
          <a:prstGeom prst="roundRect">
            <a:avLst>
              <a:gd name="adj" fmla="val 1618"/>
            </a:avLst>
          </a:prstGeom>
          <a:solidFill>
            <a:srgbClr val="F2EEEE"/>
          </a:solidFill>
        </p:spPr>
      </p:sp>
      <p:sp>
        <p:nvSpPr>
          <p:cNvPr id="23" name="Text 21"/>
          <p:cNvSpPr/>
          <p:nvPr/>
        </p:nvSpPr>
        <p:spPr>
          <a:xfrm>
            <a:off x="7842528" y="3805952"/>
            <a:ext cx="3329226" cy="247174"/>
          </a:xfrm>
          <a:prstGeom prst="rect">
            <a:avLst/>
          </a:prstGeom>
          <a:noFill/>
        </p:spPr>
        <p:txBody>
          <a:bodyPr wrap="none" lIns="0" tIns="0" rIns="0" bIns="0" rtlCol="0" anchor="t"/>
          <a:lstStyle/>
          <a:p>
            <a:pPr marL="0" indent="0" algn="l">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Şəbəkə Seqreqasiyasının olmaması</a:t>
            </a:r>
            <a:endParaRPr lang="en-US" sz="1550" dirty="0"/>
          </a:p>
        </p:txBody>
      </p:sp>
      <p:sp>
        <p:nvSpPr>
          <p:cNvPr id="24" name="Text 22"/>
          <p:cNvSpPr/>
          <p:nvPr/>
        </p:nvSpPr>
        <p:spPr>
          <a:xfrm>
            <a:off x="7842528" y="4132183"/>
            <a:ext cx="6128742" cy="632579"/>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cihazlarının əsas korporativ şəbəkə ilə eyni şəbəkədə saxlanılması tək həssas cihazın bütün sistem üçün təhlükə yaratmasına, potensial olaraq botnetlərə qoşulmasına və kütləvi DDoS hücumlarına səbəb olmasına imkan verir.</a:t>
            </a:r>
            <a:endParaRPr lang="en-US" sz="1000" dirty="0"/>
          </a:p>
        </p:txBody>
      </p:sp>
      <p:sp>
        <p:nvSpPr>
          <p:cNvPr id="25" name="Shape 23"/>
          <p:cNvSpPr/>
          <p:nvPr/>
        </p:nvSpPr>
        <p:spPr>
          <a:xfrm>
            <a:off x="6934914" y="5020747"/>
            <a:ext cx="395526" cy="15240"/>
          </a:xfrm>
          <a:prstGeom prst="roundRect">
            <a:avLst>
              <a:gd name="adj" fmla="val 129773"/>
            </a:avLst>
          </a:prstGeom>
          <a:solidFill>
            <a:srgbClr val="D8D4D4"/>
          </a:solidFill>
        </p:spPr>
      </p:sp>
      <p:sp>
        <p:nvSpPr>
          <p:cNvPr id="26" name="Shape 24"/>
          <p:cNvSpPr/>
          <p:nvPr/>
        </p:nvSpPr>
        <p:spPr>
          <a:xfrm>
            <a:off x="7265789" y="4978956"/>
            <a:ext cx="98822" cy="98822"/>
          </a:xfrm>
          <a:prstGeom prst="roundRect">
            <a:avLst>
              <a:gd name="adj" fmla="val 462650"/>
            </a:avLst>
          </a:prstGeom>
          <a:solidFill>
            <a:srgbClr val="1C9770"/>
          </a:solidFill>
        </p:spPr>
      </p:sp>
      <p:sp>
        <p:nvSpPr>
          <p:cNvPr id="27" name="Shape 25"/>
          <p:cNvSpPr/>
          <p:nvPr/>
        </p:nvSpPr>
        <p:spPr>
          <a:xfrm>
            <a:off x="527328" y="4417219"/>
            <a:ext cx="6392347" cy="1222415"/>
          </a:xfrm>
          <a:prstGeom prst="roundRect">
            <a:avLst>
              <a:gd name="adj" fmla="val 1618"/>
            </a:avLst>
          </a:prstGeom>
          <a:solidFill>
            <a:srgbClr val="F2EEEE"/>
          </a:solidFill>
        </p:spPr>
      </p:sp>
      <p:sp>
        <p:nvSpPr>
          <p:cNvPr id="28" name="Text 26"/>
          <p:cNvSpPr/>
          <p:nvPr/>
        </p:nvSpPr>
        <p:spPr>
          <a:xfrm>
            <a:off x="4093488" y="4549021"/>
            <a:ext cx="2694384" cy="247174"/>
          </a:xfrm>
          <a:prstGeom prst="rect">
            <a:avLst/>
          </a:prstGeom>
          <a:noFill/>
        </p:spPr>
        <p:txBody>
          <a:bodyPr wrap="none" lIns="0" tIns="0" rIns="0" bIns="0" rtlCol="0" anchor="t"/>
          <a:lstStyle/>
          <a:p>
            <a:pPr marL="0" indent="0" algn="r">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Təchizat Zəncirinin Zəiflikləri</a:t>
            </a:r>
            <a:endParaRPr lang="en-US" sz="1550" dirty="0"/>
          </a:p>
        </p:txBody>
      </p:sp>
      <p:sp>
        <p:nvSpPr>
          <p:cNvPr id="29" name="Text 27"/>
          <p:cNvSpPr/>
          <p:nvPr/>
        </p:nvSpPr>
        <p:spPr>
          <a:xfrm>
            <a:off x="659130" y="4875252"/>
            <a:ext cx="6128742" cy="632579"/>
          </a:xfrm>
          <a:prstGeom prst="rect">
            <a:avLst/>
          </a:prstGeom>
          <a:noFill/>
        </p:spPr>
        <p:txBody>
          <a:bodyPr wrap="square" lIns="0" tIns="0" rIns="0" bIns="0" rtlCol="0" anchor="t"/>
          <a:lstStyle/>
          <a:p>
            <a:pPr marL="0" indent="0" algn="r">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Üçüncü tərəf təchizatçılarının aparat və ya proqram komponentlərindəki zəifliklər. Lazımi təhlükəsizlik yoxlamalarından keçməmiş modullardan və kitabxanalardan istifadə gizli arxa qapılar riskini yaradır.</a:t>
            </a:r>
            <a:endParaRPr lang="en-US" sz="1000" dirty="0"/>
          </a:p>
        </p:txBody>
      </p:sp>
      <p:sp>
        <p:nvSpPr>
          <p:cNvPr id="30" name="Shape 28"/>
          <p:cNvSpPr/>
          <p:nvPr/>
        </p:nvSpPr>
        <p:spPr>
          <a:xfrm>
            <a:off x="7299960" y="5763816"/>
            <a:ext cx="395526" cy="15240"/>
          </a:xfrm>
          <a:prstGeom prst="roundRect">
            <a:avLst>
              <a:gd name="adj" fmla="val 129773"/>
            </a:avLst>
          </a:prstGeom>
          <a:solidFill>
            <a:srgbClr val="D8D4D4"/>
          </a:solidFill>
        </p:spPr>
      </p:sp>
      <p:sp>
        <p:nvSpPr>
          <p:cNvPr id="31" name="Shape 29"/>
          <p:cNvSpPr/>
          <p:nvPr/>
        </p:nvSpPr>
        <p:spPr>
          <a:xfrm>
            <a:off x="7265789" y="5722025"/>
            <a:ext cx="98822" cy="98822"/>
          </a:xfrm>
          <a:prstGeom prst="roundRect">
            <a:avLst>
              <a:gd name="adj" fmla="val 462650"/>
            </a:avLst>
          </a:prstGeom>
          <a:solidFill>
            <a:srgbClr val="1C9770"/>
          </a:solidFill>
        </p:spPr>
      </p:sp>
      <p:sp>
        <p:nvSpPr>
          <p:cNvPr id="32" name="Shape 30"/>
          <p:cNvSpPr/>
          <p:nvPr/>
        </p:nvSpPr>
        <p:spPr>
          <a:xfrm>
            <a:off x="7710726" y="5160288"/>
            <a:ext cx="6392347" cy="1222415"/>
          </a:xfrm>
          <a:prstGeom prst="roundRect">
            <a:avLst>
              <a:gd name="adj" fmla="val 1618"/>
            </a:avLst>
          </a:prstGeom>
          <a:solidFill>
            <a:srgbClr val="F2EEEE"/>
          </a:solidFill>
        </p:spPr>
      </p:sp>
      <p:sp>
        <p:nvSpPr>
          <p:cNvPr id="33" name="Text 31"/>
          <p:cNvSpPr/>
          <p:nvPr/>
        </p:nvSpPr>
        <p:spPr>
          <a:xfrm>
            <a:off x="7842528" y="5292090"/>
            <a:ext cx="1977628" cy="247174"/>
          </a:xfrm>
          <a:prstGeom prst="rect">
            <a:avLst/>
          </a:prstGeom>
          <a:noFill/>
        </p:spPr>
        <p:txBody>
          <a:bodyPr wrap="none" lIns="0" tIns="0" rIns="0" bIns="0" rtlCol="0" anchor="t"/>
          <a:lstStyle/>
          <a:p>
            <a:pPr marL="0" indent="0" algn="l">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Məxfilik pozuntuları</a:t>
            </a:r>
            <a:endParaRPr lang="en-US" sz="1550" dirty="0"/>
          </a:p>
        </p:txBody>
      </p:sp>
      <p:sp>
        <p:nvSpPr>
          <p:cNvPr id="34" name="Text 32"/>
          <p:cNvSpPr/>
          <p:nvPr/>
        </p:nvSpPr>
        <p:spPr>
          <a:xfrm>
            <a:off x="7842528" y="5618321"/>
            <a:ext cx="6128742" cy="632579"/>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cihazları məkan, sağlamlıq, hərəkət və şəkil/audio kimi həssas şəxsi məlumatları toplayır. Zəif cihaz (məsələn, kamera və ya mikrofon) vasitəsilə şəxsi məlumatların açıqlanması və ya gözlənilməz məlumat sızması məxfiliyin əsas problemidir.</a:t>
            </a:r>
            <a:endParaRPr lang="en-US" sz="1000" dirty="0"/>
          </a:p>
        </p:txBody>
      </p:sp>
      <p:sp>
        <p:nvSpPr>
          <p:cNvPr id="35" name="Shape 33"/>
          <p:cNvSpPr/>
          <p:nvPr/>
        </p:nvSpPr>
        <p:spPr>
          <a:xfrm>
            <a:off x="6934914" y="6506885"/>
            <a:ext cx="395526" cy="15240"/>
          </a:xfrm>
          <a:prstGeom prst="roundRect">
            <a:avLst>
              <a:gd name="adj" fmla="val 129773"/>
            </a:avLst>
          </a:prstGeom>
          <a:solidFill>
            <a:srgbClr val="D8D4D4"/>
          </a:solidFill>
        </p:spPr>
      </p:sp>
      <p:sp>
        <p:nvSpPr>
          <p:cNvPr id="36" name="Shape 34"/>
          <p:cNvSpPr/>
          <p:nvPr/>
        </p:nvSpPr>
        <p:spPr>
          <a:xfrm>
            <a:off x="7265789" y="6465094"/>
            <a:ext cx="98822" cy="98822"/>
          </a:xfrm>
          <a:prstGeom prst="roundRect">
            <a:avLst>
              <a:gd name="adj" fmla="val 462650"/>
            </a:avLst>
          </a:prstGeom>
          <a:solidFill>
            <a:srgbClr val="1C9770"/>
          </a:solidFill>
        </p:spPr>
      </p:sp>
      <p:sp>
        <p:nvSpPr>
          <p:cNvPr id="37" name="Shape 35"/>
          <p:cNvSpPr/>
          <p:nvPr/>
        </p:nvSpPr>
        <p:spPr>
          <a:xfrm>
            <a:off x="527328" y="5903357"/>
            <a:ext cx="6392347" cy="1222415"/>
          </a:xfrm>
          <a:prstGeom prst="roundRect">
            <a:avLst>
              <a:gd name="adj" fmla="val 1618"/>
            </a:avLst>
          </a:prstGeom>
          <a:solidFill>
            <a:srgbClr val="F2EEEE"/>
          </a:solidFill>
        </p:spPr>
      </p:sp>
      <p:sp>
        <p:nvSpPr>
          <p:cNvPr id="38" name="Text 36"/>
          <p:cNvSpPr/>
          <p:nvPr/>
        </p:nvSpPr>
        <p:spPr>
          <a:xfrm>
            <a:off x="3957995" y="6035159"/>
            <a:ext cx="2829878" cy="247174"/>
          </a:xfrm>
          <a:prstGeom prst="rect">
            <a:avLst/>
          </a:prstGeom>
          <a:noFill/>
        </p:spPr>
        <p:txBody>
          <a:bodyPr wrap="none" lIns="0" tIns="0" rIns="0" bIns="0" rtlCol="0" anchor="t"/>
          <a:lstStyle/>
          <a:p>
            <a:pPr marL="0" indent="0" algn="r">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Fiziki təhlükəsizliyin olmaması</a:t>
            </a:r>
            <a:endParaRPr lang="en-US" sz="1550" dirty="0"/>
          </a:p>
        </p:txBody>
      </p:sp>
      <p:sp>
        <p:nvSpPr>
          <p:cNvPr id="39" name="Text 37"/>
          <p:cNvSpPr/>
          <p:nvPr/>
        </p:nvSpPr>
        <p:spPr>
          <a:xfrm>
            <a:off x="659130" y="6361390"/>
            <a:ext cx="6128742" cy="632579"/>
          </a:xfrm>
          <a:prstGeom prst="rect">
            <a:avLst/>
          </a:prstGeom>
          <a:noFill/>
        </p:spPr>
        <p:txBody>
          <a:bodyPr wrap="square" lIns="0" tIns="0" rIns="0" bIns="0" rtlCol="0" anchor="t"/>
          <a:lstStyle/>
          <a:p>
            <a:pPr marL="0" indent="0" algn="r">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Cihazların asan fiziki manipulyasiyası (işin açılması, aparatların dəyişdirilməsi). Uzaq və ya nəzarətsiz yerlərdə cihazların saxlanması və idarə edilməsinin çətinliyi əlavə təhlükəsizlik səviyyələrini tələb edir.</a:t>
            </a:r>
            <a:endParaRPr lang="en-US" sz="1000" dirty="0"/>
          </a:p>
        </p:txBody>
      </p:sp>
      <p:sp>
        <p:nvSpPr>
          <p:cNvPr id="40" name="Shape 38"/>
          <p:cNvSpPr/>
          <p:nvPr/>
        </p:nvSpPr>
        <p:spPr>
          <a:xfrm>
            <a:off x="7299960" y="7249954"/>
            <a:ext cx="395526" cy="15240"/>
          </a:xfrm>
          <a:prstGeom prst="roundRect">
            <a:avLst>
              <a:gd name="adj" fmla="val 129773"/>
            </a:avLst>
          </a:prstGeom>
          <a:solidFill>
            <a:srgbClr val="D8D4D4"/>
          </a:solidFill>
        </p:spPr>
      </p:sp>
      <p:sp>
        <p:nvSpPr>
          <p:cNvPr id="41" name="Shape 39"/>
          <p:cNvSpPr/>
          <p:nvPr/>
        </p:nvSpPr>
        <p:spPr>
          <a:xfrm>
            <a:off x="7265789" y="7208163"/>
            <a:ext cx="98822" cy="98822"/>
          </a:xfrm>
          <a:prstGeom prst="roundRect">
            <a:avLst>
              <a:gd name="adj" fmla="val 462650"/>
            </a:avLst>
          </a:prstGeom>
          <a:solidFill>
            <a:srgbClr val="1C9770"/>
          </a:solidFill>
        </p:spPr>
      </p:sp>
      <p:sp>
        <p:nvSpPr>
          <p:cNvPr id="42" name="Shape 40"/>
          <p:cNvSpPr/>
          <p:nvPr/>
        </p:nvSpPr>
        <p:spPr>
          <a:xfrm>
            <a:off x="7710726" y="6646426"/>
            <a:ext cx="6392347" cy="1222415"/>
          </a:xfrm>
          <a:prstGeom prst="roundRect">
            <a:avLst>
              <a:gd name="adj" fmla="val 1618"/>
            </a:avLst>
          </a:prstGeom>
          <a:solidFill>
            <a:srgbClr val="F2EEEE"/>
          </a:solidFill>
        </p:spPr>
      </p:sp>
      <p:sp>
        <p:nvSpPr>
          <p:cNvPr id="43" name="Text 41"/>
          <p:cNvSpPr/>
          <p:nvPr/>
        </p:nvSpPr>
        <p:spPr>
          <a:xfrm>
            <a:off x="7842528" y="6778228"/>
            <a:ext cx="2484834" cy="247174"/>
          </a:xfrm>
          <a:prstGeom prst="rect">
            <a:avLst/>
          </a:prstGeom>
          <a:noFill/>
        </p:spPr>
        <p:txBody>
          <a:bodyPr wrap="none" lIns="0" tIns="0" rIns="0" bIns="0" rtlCol="0" anchor="t"/>
          <a:lstStyle/>
          <a:p>
            <a:pPr marL="0" indent="0" algn="l">
              <a:lnSpc>
                <a:spcPts val="1900"/>
              </a:lnSpc>
              <a:buNone/>
            </a:pPr>
            <a:r>
              <a:rPr lang="en-US" sz="1550" dirty="0">
                <a:solidFill>
                  <a:srgbClr val="464646"/>
                </a:solidFill>
                <a:latin typeface="DM Sans Semi Bold" pitchFamily="34" charset="0"/>
                <a:ea typeface="DM Sans Semi Bold" pitchFamily="34" charset="-122"/>
                <a:cs typeface="DM Sans Semi Bold" pitchFamily="34" charset="-120"/>
              </a:rPr>
              <a:t>Standartların heterojenliyi</a:t>
            </a:r>
            <a:endParaRPr lang="en-US" sz="1550" dirty="0"/>
          </a:p>
        </p:txBody>
      </p:sp>
      <p:sp>
        <p:nvSpPr>
          <p:cNvPr id="44" name="Text 42"/>
          <p:cNvSpPr/>
          <p:nvPr/>
        </p:nvSpPr>
        <p:spPr>
          <a:xfrm>
            <a:off x="7842528" y="7104459"/>
            <a:ext cx="6128742" cy="632579"/>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Fərqli istehsalçılar müxtəlif protokollar və təhlükəsizlik təcrübələrindən istifadə edirlər. Ümumi təhlükəsizlik standartlarının və qaydalarının olmaması qlobal miqyasda cihazların təhlükəsizlik səviyyəsini azaldır.</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362" y="541496"/>
            <a:ext cx="4940379" cy="476012"/>
          </a:xfrm>
          <a:prstGeom prst="rect">
            <a:avLst/>
          </a:prstGeom>
          <a:noFill/>
        </p:spPr>
        <p:txBody>
          <a:bodyPr wrap="none" lIns="0" tIns="0" rIns="0" bIns="0" rtlCol="0" anchor="t"/>
          <a:lstStyle/>
          <a:p>
            <a:pPr marL="0" indent="0" algn="l">
              <a:lnSpc>
                <a:spcPts val="3700"/>
              </a:lnSpc>
              <a:buNone/>
            </a:pPr>
            <a:r>
              <a:rPr lang="en-US" sz="2950" dirty="0">
                <a:solidFill>
                  <a:srgbClr val="030303"/>
                </a:solidFill>
                <a:latin typeface="DM Sans Semi Bold" pitchFamily="34" charset="0"/>
                <a:ea typeface="DM Sans Semi Bold" pitchFamily="34" charset="-122"/>
                <a:cs typeface="DM Sans Semi Bold" pitchFamily="34" charset="-120"/>
              </a:rPr>
              <a:t>Potensial Hücum Vektorları</a:t>
            </a:r>
            <a:endParaRPr lang="en-US" sz="2950" dirty="0"/>
          </a:p>
        </p:txBody>
      </p:sp>
      <p:sp>
        <p:nvSpPr>
          <p:cNvPr id="3" name="Text 1"/>
          <p:cNvSpPr/>
          <p:nvPr/>
        </p:nvSpPr>
        <p:spPr>
          <a:xfrm>
            <a:off x="609362" y="1322189"/>
            <a:ext cx="13411676" cy="243840"/>
          </a:xfrm>
          <a:prstGeom prst="rect">
            <a:avLst/>
          </a:prstGeom>
          <a:noFill/>
        </p:spPr>
        <p:txBody>
          <a:bodyPr wrap="non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Kiberhücumçular IoT ekosistemindəki zəifliklərdən istifadə edərək müxtəlif vasitələrlə sistemə sızmağa çalışırlar. Ən çox yayılmış və dağıdıcı hücum növlərinə aşağıdakılar daxildir:</a:t>
            </a:r>
            <a:endParaRPr lang="en-US" sz="1150" dirty="0"/>
          </a:p>
        </p:txBody>
      </p:sp>
      <p:pic>
        <p:nvPicPr>
          <p:cNvPr id="4" name="Image 0" descr="preencoded.png"/>
          <p:cNvPicPr>
            <a:picLocks noChangeAspect="1"/>
          </p:cNvPicPr>
          <p:nvPr/>
        </p:nvPicPr>
        <p:blipFill>
          <a:blip r:embed="rId1"/>
          <a:stretch>
            <a:fillRect/>
          </a:stretch>
        </p:blipFill>
        <p:spPr>
          <a:xfrm>
            <a:off x="609362" y="1908691"/>
            <a:ext cx="3763208" cy="2508171"/>
          </a:xfrm>
          <a:prstGeom prst="rect">
            <a:avLst/>
          </a:prstGeom>
        </p:spPr>
      </p:pic>
      <p:pic>
        <p:nvPicPr>
          <p:cNvPr id="5" name="Image 1" descr="preencoded.png"/>
          <p:cNvPicPr>
            <a:picLocks noChangeAspect="1"/>
          </p:cNvPicPr>
          <p:nvPr/>
        </p:nvPicPr>
        <p:blipFill>
          <a:blip r:embed="rId2"/>
          <a:stretch>
            <a:fillRect/>
          </a:stretch>
        </p:blipFill>
        <p:spPr>
          <a:xfrm>
            <a:off x="4809053" y="1884819"/>
            <a:ext cx="228481" cy="285631"/>
          </a:xfrm>
          <a:prstGeom prst="rect">
            <a:avLst/>
          </a:prstGeom>
        </p:spPr>
      </p:pic>
      <p:sp>
        <p:nvSpPr>
          <p:cNvPr id="6" name="Text 2"/>
          <p:cNvSpPr/>
          <p:nvPr/>
        </p:nvSpPr>
        <p:spPr>
          <a:xfrm>
            <a:off x="5246965" y="1908691"/>
            <a:ext cx="1904286" cy="237887"/>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Botnet hücumları</a:t>
            </a:r>
            <a:endParaRPr lang="en-US" sz="1450" dirty="0"/>
          </a:p>
        </p:txBody>
      </p:sp>
      <p:sp>
        <p:nvSpPr>
          <p:cNvPr id="7" name="Text 3"/>
          <p:cNvSpPr/>
          <p:nvPr/>
        </p:nvSpPr>
        <p:spPr>
          <a:xfrm>
            <a:off x="5246965" y="2298859"/>
            <a:ext cx="8781574" cy="48768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Mirai kimi zərərli proqram kütləvi botnetlər yaratmaq üçün zəif autentifikasiyası olan IoT cihazlarını oğurlayır. Bu botnetlər daha sonra hədəf sistemlərə qarşı Paylanmış Xidmətdən imtina (DDoS) hücumlarına başlamaq üçün istifadə olunur.</a:t>
            </a:r>
            <a:endParaRPr lang="en-US" sz="1150" dirty="0"/>
          </a:p>
        </p:txBody>
      </p:sp>
      <p:pic>
        <p:nvPicPr>
          <p:cNvPr id="8" name="Image 2" descr="preencoded.png"/>
          <p:cNvPicPr>
            <a:picLocks noChangeAspect="1"/>
          </p:cNvPicPr>
          <p:nvPr/>
        </p:nvPicPr>
        <p:blipFill>
          <a:blip r:embed="rId2"/>
          <a:stretch>
            <a:fillRect/>
          </a:stretch>
        </p:blipFill>
        <p:spPr>
          <a:xfrm>
            <a:off x="4809053" y="3067348"/>
            <a:ext cx="228481" cy="285631"/>
          </a:xfrm>
          <a:prstGeom prst="rect">
            <a:avLst/>
          </a:prstGeom>
        </p:spPr>
      </p:pic>
      <p:sp>
        <p:nvSpPr>
          <p:cNvPr id="9" name="Text 4"/>
          <p:cNvSpPr/>
          <p:nvPr/>
        </p:nvSpPr>
        <p:spPr>
          <a:xfrm>
            <a:off x="5246965" y="3091220"/>
            <a:ext cx="1904286" cy="237887"/>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Ransomware</a:t>
            </a:r>
            <a:endParaRPr lang="en-US" sz="1450" dirty="0"/>
          </a:p>
        </p:txBody>
      </p:sp>
      <p:sp>
        <p:nvSpPr>
          <p:cNvPr id="10" name="Text 5"/>
          <p:cNvSpPr/>
          <p:nvPr/>
        </p:nvSpPr>
        <p:spPr>
          <a:xfrm>
            <a:off x="5246965" y="3481388"/>
            <a:ext cx="8781574" cy="48768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Onlar xüsusi olaraq sənaye IoT (IIoT) və kritik infrastruktur cihazlarını hədəf alır, cihaz və ya cihazın özündə məlumatları şifrələyir və fidyə tələb etməzdən əvvəl əməliyyatları dayandırır.</a:t>
            </a:r>
            <a:endParaRPr lang="en-US" sz="1150" dirty="0"/>
          </a:p>
        </p:txBody>
      </p:sp>
      <p:pic>
        <p:nvPicPr>
          <p:cNvPr id="11" name="Image 3" descr="preencoded.png"/>
          <p:cNvPicPr>
            <a:picLocks noChangeAspect="1"/>
          </p:cNvPicPr>
          <p:nvPr/>
        </p:nvPicPr>
        <p:blipFill>
          <a:blip r:embed="rId2"/>
          <a:stretch>
            <a:fillRect/>
          </a:stretch>
        </p:blipFill>
        <p:spPr>
          <a:xfrm>
            <a:off x="4809053" y="4249876"/>
            <a:ext cx="228481" cy="285631"/>
          </a:xfrm>
          <a:prstGeom prst="rect">
            <a:avLst/>
          </a:prstGeom>
        </p:spPr>
      </p:pic>
      <p:sp>
        <p:nvSpPr>
          <p:cNvPr id="12" name="Text 6"/>
          <p:cNvSpPr/>
          <p:nvPr/>
        </p:nvSpPr>
        <p:spPr>
          <a:xfrm>
            <a:off x="5246965" y="4273748"/>
            <a:ext cx="2073831" cy="237887"/>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Ortadakı Adam (MITM)</a:t>
            </a:r>
            <a:endParaRPr lang="en-US" sz="1450" dirty="0"/>
          </a:p>
        </p:txBody>
      </p:sp>
      <p:sp>
        <p:nvSpPr>
          <p:cNvPr id="13" name="Text 7"/>
          <p:cNvSpPr/>
          <p:nvPr/>
        </p:nvSpPr>
        <p:spPr>
          <a:xfrm>
            <a:off x="5246965" y="4663916"/>
            <a:ext cx="8781574" cy="48768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Rabitə kanalları üzərindən baş verən bu hücumlarda təcavüzkarlar cihazlar arasında şifrələnməmiş məlumatları dinləyir, ələ keçirir və manipulyasiya edir. Zəif şifrələmə protokolları bu tip hücumları asanlaşdırır.</a:t>
            </a:r>
            <a:endParaRPr lang="en-US" sz="1150" dirty="0"/>
          </a:p>
        </p:txBody>
      </p:sp>
      <p:pic>
        <p:nvPicPr>
          <p:cNvPr id="14" name="Image 4" descr="preencoded.png"/>
          <p:cNvPicPr>
            <a:picLocks noChangeAspect="1"/>
          </p:cNvPicPr>
          <p:nvPr/>
        </p:nvPicPr>
        <p:blipFill>
          <a:blip r:embed="rId2"/>
          <a:stretch>
            <a:fillRect/>
          </a:stretch>
        </p:blipFill>
        <p:spPr>
          <a:xfrm>
            <a:off x="4809053" y="5432405"/>
            <a:ext cx="228481" cy="285631"/>
          </a:xfrm>
          <a:prstGeom prst="rect">
            <a:avLst/>
          </a:prstGeom>
        </p:spPr>
      </p:pic>
      <p:sp>
        <p:nvSpPr>
          <p:cNvPr id="15" name="Text 8"/>
          <p:cNvSpPr/>
          <p:nvPr/>
        </p:nvSpPr>
        <p:spPr>
          <a:xfrm>
            <a:off x="5246965" y="5456277"/>
            <a:ext cx="2202775" cy="237887"/>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Firmware Manipulyasiya</a:t>
            </a:r>
            <a:endParaRPr lang="en-US" sz="1450" dirty="0"/>
          </a:p>
        </p:txBody>
      </p:sp>
      <p:sp>
        <p:nvSpPr>
          <p:cNvPr id="16" name="Text 9"/>
          <p:cNvSpPr/>
          <p:nvPr/>
        </p:nvSpPr>
        <p:spPr>
          <a:xfrm>
            <a:off x="5246965" y="5846445"/>
            <a:ext cx="8781574" cy="48768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Təcavüzkarlar cihazın əsas əməliyyat sistemini və ya mikroproqramını davamlı arxa qapı daxil etmək üçün dəyişdirərək onlara cihazı uzun müddət gizli idarə etməyə imkan verir.</a:t>
            </a:r>
            <a:endParaRPr lang="en-US" sz="1150" dirty="0"/>
          </a:p>
        </p:txBody>
      </p:sp>
      <p:pic>
        <p:nvPicPr>
          <p:cNvPr id="17" name="Image 5" descr="preencoded.png"/>
          <p:cNvPicPr>
            <a:picLocks noChangeAspect="1"/>
          </p:cNvPicPr>
          <p:nvPr/>
        </p:nvPicPr>
        <p:blipFill>
          <a:blip r:embed="rId2"/>
          <a:stretch>
            <a:fillRect/>
          </a:stretch>
        </p:blipFill>
        <p:spPr>
          <a:xfrm>
            <a:off x="4809053" y="6614934"/>
            <a:ext cx="228481" cy="285631"/>
          </a:xfrm>
          <a:prstGeom prst="rect">
            <a:avLst/>
          </a:prstGeom>
        </p:spPr>
      </p:pic>
      <p:sp>
        <p:nvSpPr>
          <p:cNvPr id="18" name="Text 10"/>
          <p:cNvSpPr/>
          <p:nvPr/>
        </p:nvSpPr>
        <p:spPr>
          <a:xfrm>
            <a:off x="5246965" y="6638806"/>
            <a:ext cx="1904286" cy="237887"/>
          </a:xfrm>
          <a:prstGeom prst="rect">
            <a:avLst/>
          </a:prstGeom>
          <a:noFill/>
        </p:spPr>
        <p:txBody>
          <a:bodyPr wrap="none" lIns="0" tIns="0" rIns="0" bIns="0" rtlCol="0" anchor="t"/>
          <a:lstStyle/>
          <a:p>
            <a:pPr marL="0" indent="0" algn="l">
              <a:lnSpc>
                <a:spcPts val="1850"/>
              </a:lnSpc>
              <a:buNone/>
            </a:pPr>
            <a:r>
              <a:rPr lang="en-US" sz="1450" dirty="0">
                <a:solidFill>
                  <a:srgbClr val="464646"/>
                </a:solidFill>
                <a:latin typeface="DM Sans Semi Bold" pitchFamily="34" charset="0"/>
                <a:ea typeface="DM Sans Semi Bold" pitchFamily="34" charset="-122"/>
                <a:cs typeface="DM Sans Semi Bold" pitchFamily="34" charset="-120"/>
              </a:rPr>
              <a:t>Kölgə IoT</a:t>
            </a:r>
            <a:endParaRPr lang="en-US" sz="1450" dirty="0"/>
          </a:p>
        </p:txBody>
      </p:sp>
      <p:sp>
        <p:nvSpPr>
          <p:cNvPr id="19" name="Text 11"/>
          <p:cNvSpPr/>
          <p:nvPr/>
        </p:nvSpPr>
        <p:spPr>
          <a:xfrm>
            <a:off x="5246965" y="7028974"/>
            <a:ext cx="8781574" cy="487680"/>
          </a:xfrm>
          <a:prstGeom prst="rect">
            <a:avLst/>
          </a:prstGeom>
          <a:noFill/>
        </p:spPr>
        <p:txBody>
          <a:bodyPr wrap="square" lIns="0" tIns="0" rIns="0" bIns="0" rtlCol="0" anchor="t"/>
          <a:lstStyle/>
          <a:p>
            <a:pPr marL="0" indent="0" algn="l">
              <a:lnSpc>
                <a:spcPts val="1900"/>
              </a:lnSpc>
              <a:buNone/>
            </a:pPr>
            <a:r>
              <a:rPr lang="en-US" sz="11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İcazəsiz IoT cihazları İT departamentinin məlumatı və ya icazəsi olmadan korporativ şəbəkəyə qoşulur. Bu cihazlar təhlükəsizlik siyasətlərini keçə və bütün şəbəkə üçün kritik bir giriş nöqtəsinə çevrilə bilər.</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2564" y="559713"/>
            <a:ext cx="5501759" cy="400407"/>
          </a:xfrm>
          <a:prstGeom prst="rect">
            <a:avLst/>
          </a:prstGeom>
          <a:noFill/>
        </p:spPr>
        <p:txBody>
          <a:bodyPr wrap="none" lIns="0" tIns="0" rIns="0" bIns="0" rtlCol="0" anchor="t"/>
          <a:lstStyle/>
          <a:p>
            <a:pPr marL="0" indent="0" algn="l">
              <a:lnSpc>
                <a:spcPts val="3150"/>
              </a:lnSpc>
              <a:buNone/>
            </a:pPr>
            <a:r>
              <a:rPr lang="en-US" sz="2500" dirty="0">
                <a:solidFill>
                  <a:srgbClr val="030303"/>
                </a:solidFill>
                <a:latin typeface="DM Sans Semi Bold" pitchFamily="34" charset="0"/>
                <a:ea typeface="DM Sans Semi Bold" pitchFamily="34" charset="-122"/>
                <a:cs typeface="DM Sans Semi Bold" pitchFamily="34" charset="-120"/>
              </a:rPr>
              <a:t>Hərtərəfli Həllər və Texniki Məsləhət</a:t>
            </a:r>
            <a:endParaRPr lang="en-US" sz="2500" dirty="0"/>
          </a:p>
        </p:txBody>
      </p:sp>
      <p:sp>
        <p:nvSpPr>
          <p:cNvPr id="3" name="Text 1"/>
          <p:cNvSpPr/>
          <p:nvPr/>
        </p:nvSpPr>
        <p:spPr>
          <a:xfrm>
            <a:off x="512564" y="1216343"/>
            <a:ext cx="13605272" cy="204907"/>
          </a:xfrm>
          <a:prstGeom prst="rect">
            <a:avLst/>
          </a:prstGeom>
          <a:noFill/>
        </p:spPr>
        <p:txBody>
          <a:bodyPr wrap="non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təhlükəsizlik problemlərini azaltmaq və möhkəm müdafiə xətti yaratmaq üçün addımlara həm texniki, həm də proses təkmilləşdirmələri daxildir. Bu tədbirlər cihazın bütün ömrünü əhatə etməlidir.</a:t>
            </a:r>
            <a:endParaRPr lang="en-US" sz="1000" dirty="0"/>
          </a:p>
        </p:txBody>
      </p:sp>
      <p:pic>
        <p:nvPicPr>
          <p:cNvPr id="4" name="Image 0" descr="preencoded.png"/>
          <p:cNvPicPr>
            <a:picLocks noChangeAspect="1"/>
          </p:cNvPicPr>
          <p:nvPr/>
        </p:nvPicPr>
        <p:blipFill>
          <a:blip r:embed="rId1"/>
          <a:stretch>
            <a:fillRect/>
          </a:stretch>
        </p:blipFill>
        <p:spPr>
          <a:xfrm>
            <a:off x="512564" y="1565434"/>
            <a:ext cx="384453" cy="384453"/>
          </a:xfrm>
          <a:prstGeom prst="rect">
            <a:avLst/>
          </a:prstGeom>
        </p:spPr>
      </p:pic>
      <p:sp>
        <p:nvSpPr>
          <p:cNvPr id="5" name="Text 2"/>
          <p:cNvSpPr/>
          <p:nvPr/>
        </p:nvSpPr>
        <p:spPr>
          <a:xfrm>
            <a:off x="512564" y="2110026"/>
            <a:ext cx="1601986"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Güclü Doğrulama</a:t>
            </a:r>
            <a:endParaRPr lang="en-US" sz="1250" dirty="0"/>
          </a:p>
        </p:txBody>
      </p:sp>
      <p:sp>
        <p:nvSpPr>
          <p:cNvPr id="6" name="Text 3"/>
          <p:cNvSpPr/>
          <p:nvPr/>
        </p:nvSpPr>
        <p:spPr>
          <a:xfrm>
            <a:off x="512564" y="2387084"/>
            <a:ext cx="6722507" cy="614720"/>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Standart parollardan çəkinin və unikal, mürəkkəb parollardan istifadə edin. Sertifikat əsaslı autentifikasiya, SİM/eSIM əsaslı cihaz identifikasiyası və Rol Əsaslı Giriş Nəzarəti (RBAC) məcburidir. Mümkün olduqda Multi-Faktor Authentication (MFA) həyata keçirilməlidir.</a:t>
            </a:r>
            <a:endParaRPr lang="en-US" sz="1000" dirty="0"/>
          </a:p>
        </p:txBody>
      </p:sp>
      <p:pic>
        <p:nvPicPr>
          <p:cNvPr id="7" name="Image 1" descr="preencoded.png"/>
          <p:cNvPicPr>
            <a:picLocks noChangeAspect="1"/>
          </p:cNvPicPr>
          <p:nvPr/>
        </p:nvPicPr>
        <p:blipFill>
          <a:blip r:embed="rId2"/>
          <a:stretch>
            <a:fillRect/>
          </a:stretch>
        </p:blipFill>
        <p:spPr>
          <a:xfrm>
            <a:off x="7395210" y="1565434"/>
            <a:ext cx="384453" cy="384453"/>
          </a:xfrm>
          <a:prstGeom prst="rect">
            <a:avLst/>
          </a:prstGeom>
        </p:spPr>
      </p:pic>
      <p:sp>
        <p:nvSpPr>
          <p:cNvPr id="8" name="Text 4"/>
          <p:cNvSpPr/>
          <p:nvPr/>
        </p:nvSpPr>
        <p:spPr>
          <a:xfrm>
            <a:off x="7395210" y="2110026"/>
            <a:ext cx="2132171"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Etibarlı Yeniləmə Mexanizmi</a:t>
            </a:r>
            <a:endParaRPr lang="en-US" sz="1250" dirty="0"/>
          </a:p>
        </p:txBody>
      </p:sp>
      <p:sp>
        <p:nvSpPr>
          <p:cNvPr id="9" name="Text 5"/>
          <p:cNvSpPr/>
          <p:nvPr/>
        </p:nvSpPr>
        <p:spPr>
          <a:xfrm>
            <a:off x="7395210" y="2387084"/>
            <a:ext cx="6722626"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Over-the-Air (OTA) yeniləmə sistemləri quraşdırılmalıdır. Yeniləmələrin imzalanmış, təsdiqlənmiş və təhlükəsiz kanal vasitəsilə çatdırılmasını təmin edin. Səhvlər zamanı geri qaytarma qabiliyyəti vacibdir.</a:t>
            </a:r>
            <a:endParaRPr lang="en-US" sz="1000" dirty="0"/>
          </a:p>
        </p:txBody>
      </p:sp>
      <p:pic>
        <p:nvPicPr>
          <p:cNvPr id="10" name="Image 2" descr="preencoded.png"/>
          <p:cNvPicPr>
            <a:picLocks noChangeAspect="1"/>
          </p:cNvPicPr>
          <p:nvPr/>
        </p:nvPicPr>
        <p:blipFill>
          <a:blip r:embed="rId3"/>
          <a:stretch>
            <a:fillRect/>
          </a:stretch>
        </p:blipFill>
        <p:spPr>
          <a:xfrm>
            <a:off x="512564" y="3258026"/>
            <a:ext cx="384453" cy="384453"/>
          </a:xfrm>
          <a:prstGeom prst="rect">
            <a:avLst/>
          </a:prstGeom>
        </p:spPr>
      </p:pic>
      <p:sp>
        <p:nvSpPr>
          <p:cNvPr id="11" name="Text 6"/>
          <p:cNvSpPr/>
          <p:nvPr/>
        </p:nvSpPr>
        <p:spPr>
          <a:xfrm>
            <a:off x="512564" y="3802618"/>
            <a:ext cx="1829038"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Şəbəkə Seqmentasiyası</a:t>
            </a:r>
            <a:endParaRPr lang="en-US" sz="1250" dirty="0"/>
          </a:p>
        </p:txBody>
      </p:sp>
      <p:sp>
        <p:nvSpPr>
          <p:cNvPr id="12" name="Text 7"/>
          <p:cNvSpPr/>
          <p:nvPr/>
        </p:nvSpPr>
        <p:spPr>
          <a:xfrm>
            <a:off x="512564" y="4079677"/>
            <a:ext cx="6722507" cy="614720"/>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Ayrı VLAN, DMZ və ya özəl alt şəbəkələrdən istifadə edərək IoT cihazlarını əsas şəbəkədən təcrid edin. Cihazlara yalnız ehtiyac duyduqları kommunikasiyalara daxil olmaq üçün təhlükəsizlik duvarları vasitəsilə trafiki məhdudlaşdırın.</a:t>
            </a:r>
            <a:endParaRPr lang="en-US" sz="1000" dirty="0"/>
          </a:p>
        </p:txBody>
      </p:sp>
      <p:pic>
        <p:nvPicPr>
          <p:cNvPr id="13" name="Image 3" descr="preencoded.png"/>
          <p:cNvPicPr>
            <a:picLocks noChangeAspect="1"/>
          </p:cNvPicPr>
          <p:nvPr/>
        </p:nvPicPr>
        <p:blipFill>
          <a:blip r:embed="rId4"/>
          <a:stretch>
            <a:fillRect/>
          </a:stretch>
        </p:blipFill>
        <p:spPr>
          <a:xfrm>
            <a:off x="7395210" y="3258026"/>
            <a:ext cx="384453" cy="384453"/>
          </a:xfrm>
          <a:prstGeom prst="rect">
            <a:avLst/>
          </a:prstGeom>
        </p:spPr>
      </p:pic>
      <p:sp>
        <p:nvSpPr>
          <p:cNvPr id="14" name="Text 8"/>
          <p:cNvSpPr/>
          <p:nvPr/>
        </p:nvSpPr>
        <p:spPr>
          <a:xfrm>
            <a:off x="7395210" y="3802618"/>
            <a:ext cx="1673185"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Başdan Uca Şifrələmə</a:t>
            </a:r>
            <a:endParaRPr lang="en-US" sz="1250" dirty="0"/>
          </a:p>
        </p:txBody>
      </p:sp>
      <p:sp>
        <p:nvSpPr>
          <p:cNvPr id="15" name="Text 9"/>
          <p:cNvSpPr/>
          <p:nvPr/>
        </p:nvSpPr>
        <p:spPr>
          <a:xfrm>
            <a:off x="7395210" y="4079677"/>
            <a:ext cx="6722626"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Məlumat ötürülməsi üçün TLS/DTLS kimi güclü şifrələnmiş protokollardan istifadə edin. Bütün saxlanılan həssas məlumatların şifrələndiyinə əmin olun. Bu, məlumatların məxfiliyini və bütövlüyünü təmin edir.</a:t>
            </a:r>
            <a:endParaRPr lang="en-US" sz="1000" dirty="0"/>
          </a:p>
        </p:txBody>
      </p:sp>
      <p:pic>
        <p:nvPicPr>
          <p:cNvPr id="16" name="Image 4" descr="preencoded.png"/>
          <p:cNvPicPr>
            <a:picLocks noChangeAspect="1"/>
          </p:cNvPicPr>
          <p:nvPr/>
        </p:nvPicPr>
        <p:blipFill>
          <a:blip r:embed="rId5"/>
          <a:stretch>
            <a:fillRect/>
          </a:stretch>
        </p:blipFill>
        <p:spPr>
          <a:xfrm>
            <a:off x="512564" y="4950619"/>
            <a:ext cx="384453" cy="384453"/>
          </a:xfrm>
          <a:prstGeom prst="rect">
            <a:avLst/>
          </a:prstGeom>
        </p:spPr>
      </p:pic>
      <p:sp>
        <p:nvSpPr>
          <p:cNvPr id="17" name="Text 10"/>
          <p:cNvSpPr/>
          <p:nvPr/>
        </p:nvSpPr>
        <p:spPr>
          <a:xfrm>
            <a:off x="512564" y="5495211"/>
            <a:ext cx="2492812"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Təchizat Zəncirinin Təhlükəsizliyi</a:t>
            </a:r>
            <a:endParaRPr lang="en-US" sz="1250" dirty="0"/>
          </a:p>
        </p:txBody>
      </p:sp>
      <p:sp>
        <p:nvSpPr>
          <p:cNvPr id="18" name="Text 11"/>
          <p:cNvSpPr/>
          <p:nvPr/>
        </p:nvSpPr>
        <p:spPr>
          <a:xfrm>
            <a:off x="512564" y="5772269"/>
            <a:ext cx="6722507"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Təchizatçılarda təhlükəsizlik auditini həyata keçirin. İstifadə olunan aparat, proqram təminatı və açıq mənbəli kitabxanaların etibarlı mənbələrdən gəldiyini və davamlı monitorinqi davam etdirdiyini yoxlayın.</a:t>
            </a:r>
            <a:endParaRPr lang="en-US" sz="1000" dirty="0"/>
          </a:p>
        </p:txBody>
      </p:sp>
      <p:pic>
        <p:nvPicPr>
          <p:cNvPr id="19" name="Image 5" descr="preencoded.png"/>
          <p:cNvPicPr>
            <a:picLocks noChangeAspect="1"/>
          </p:cNvPicPr>
          <p:nvPr/>
        </p:nvPicPr>
        <p:blipFill>
          <a:blip r:embed="rId6"/>
          <a:stretch>
            <a:fillRect/>
          </a:stretch>
        </p:blipFill>
        <p:spPr>
          <a:xfrm>
            <a:off x="7395210" y="4950619"/>
            <a:ext cx="384453" cy="384453"/>
          </a:xfrm>
          <a:prstGeom prst="rect">
            <a:avLst/>
          </a:prstGeom>
        </p:spPr>
      </p:pic>
      <p:sp>
        <p:nvSpPr>
          <p:cNvPr id="20" name="Text 12"/>
          <p:cNvSpPr/>
          <p:nvPr/>
        </p:nvSpPr>
        <p:spPr>
          <a:xfrm>
            <a:off x="7395210" y="5495211"/>
            <a:ext cx="2346246"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Şəffaf Məxfiliyin İdarə Edilməsi</a:t>
            </a:r>
            <a:endParaRPr lang="en-US" sz="1250" dirty="0"/>
          </a:p>
        </p:txBody>
      </p:sp>
      <p:sp>
        <p:nvSpPr>
          <p:cNvPr id="21" name="Text 13"/>
          <p:cNvSpPr/>
          <p:nvPr/>
        </p:nvSpPr>
        <p:spPr>
          <a:xfrm>
            <a:off x="7395210" y="5772269"/>
            <a:ext cx="6722626"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İstifadəçilərdən toplanan məlumatlar haqqında şəffaf olun və açıq razılıq alın. Zəruri hallarda məlumatların anonimləşdirilməsi və ya psevdononimləşdirmə üsullarını tətbiq etməklə məxfiliyi qoruyun.</a:t>
            </a:r>
            <a:endParaRPr lang="en-US" sz="1000" dirty="0"/>
          </a:p>
        </p:txBody>
      </p:sp>
      <p:pic>
        <p:nvPicPr>
          <p:cNvPr id="22" name="Image 6" descr="preencoded.png"/>
          <p:cNvPicPr>
            <a:picLocks noChangeAspect="1"/>
          </p:cNvPicPr>
          <p:nvPr/>
        </p:nvPicPr>
        <p:blipFill>
          <a:blip r:embed="rId7"/>
          <a:stretch>
            <a:fillRect/>
          </a:stretch>
        </p:blipFill>
        <p:spPr>
          <a:xfrm>
            <a:off x="512564" y="6438305"/>
            <a:ext cx="384453" cy="384453"/>
          </a:xfrm>
          <a:prstGeom prst="rect">
            <a:avLst/>
          </a:prstGeom>
        </p:spPr>
      </p:pic>
      <p:sp>
        <p:nvSpPr>
          <p:cNvPr id="23" name="Text 14"/>
          <p:cNvSpPr/>
          <p:nvPr/>
        </p:nvSpPr>
        <p:spPr>
          <a:xfrm>
            <a:off x="512564" y="6982897"/>
            <a:ext cx="1690807"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Sıfır Güvən yanaşması</a:t>
            </a:r>
            <a:endParaRPr lang="en-US" sz="1250" dirty="0"/>
          </a:p>
        </p:txBody>
      </p:sp>
      <p:sp>
        <p:nvSpPr>
          <p:cNvPr id="24" name="Text 15"/>
          <p:cNvSpPr/>
          <p:nvPr/>
        </p:nvSpPr>
        <p:spPr>
          <a:xfrm>
            <a:off x="512564" y="7259955"/>
            <a:ext cx="6722507"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Şəbəkədəki heç bir cihaza və ya istifadəçiyə avtomatik etibar etməyin. Hər bir giriş cəhdini, əlaqəni və əmri, hətta şəbəkə daxilində yoxlayın və ən az imtiyaz prinsipini tətbiq edin.</a:t>
            </a:r>
            <a:endParaRPr lang="en-US" sz="1000" dirty="0"/>
          </a:p>
        </p:txBody>
      </p:sp>
      <p:pic>
        <p:nvPicPr>
          <p:cNvPr id="25" name="Image 7" descr="preencoded.png"/>
          <p:cNvPicPr>
            <a:picLocks noChangeAspect="1"/>
          </p:cNvPicPr>
          <p:nvPr/>
        </p:nvPicPr>
        <p:blipFill>
          <a:blip r:embed="rId8"/>
          <a:stretch>
            <a:fillRect/>
          </a:stretch>
        </p:blipFill>
        <p:spPr>
          <a:xfrm>
            <a:off x="7395210" y="6438305"/>
            <a:ext cx="384453" cy="384453"/>
          </a:xfrm>
          <a:prstGeom prst="rect">
            <a:avLst/>
          </a:prstGeom>
        </p:spPr>
      </p:pic>
      <p:sp>
        <p:nvSpPr>
          <p:cNvPr id="26" name="Text 16"/>
          <p:cNvSpPr/>
          <p:nvPr/>
        </p:nvSpPr>
        <p:spPr>
          <a:xfrm>
            <a:off x="7395210" y="6982897"/>
            <a:ext cx="2344817" cy="200263"/>
          </a:xfrm>
          <a:prstGeom prst="rect">
            <a:avLst/>
          </a:prstGeom>
          <a:noFill/>
        </p:spPr>
        <p:txBody>
          <a:bodyPr wrap="none" lIns="0" tIns="0" rIns="0" bIns="0" rtlCol="0" anchor="t"/>
          <a:lstStyle/>
          <a:p>
            <a:pPr marL="0" indent="0" algn="l">
              <a:lnSpc>
                <a:spcPts val="1550"/>
              </a:lnSpc>
              <a:buNone/>
            </a:pPr>
            <a:r>
              <a:rPr lang="en-US" sz="1250" dirty="0">
                <a:solidFill>
                  <a:srgbClr val="464646"/>
                </a:solidFill>
                <a:latin typeface="DM Sans Semi Bold" pitchFamily="34" charset="0"/>
                <a:ea typeface="DM Sans Semi Bold" pitchFamily="34" charset="-122"/>
                <a:cs typeface="DM Sans Semi Bold" pitchFamily="34" charset="-120"/>
              </a:rPr>
              <a:t>Davamlı Monitorinq və Logging</a:t>
            </a:r>
            <a:endParaRPr lang="en-US" sz="1250" dirty="0"/>
          </a:p>
        </p:txBody>
      </p:sp>
      <p:sp>
        <p:nvSpPr>
          <p:cNvPr id="27" name="Text 17"/>
          <p:cNvSpPr/>
          <p:nvPr/>
        </p:nvSpPr>
        <p:spPr>
          <a:xfrm>
            <a:off x="7395210" y="7259955"/>
            <a:ext cx="6722626" cy="409813"/>
          </a:xfrm>
          <a:prstGeom prst="rect">
            <a:avLst/>
          </a:prstGeom>
          <a:noFill/>
        </p:spPr>
        <p:txBody>
          <a:bodyPr wrap="square" lIns="0" tIns="0" rIns="0" bIns="0" rtlCol="0" anchor="t"/>
          <a:lstStyle/>
          <a:p>
            <a:pPr marL="0" indent="0" algn="l">
              <a:lnSpc>
                <a:spcPts val="160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Qeyri-adi trafik və anomal davranış üçün IoT cihazının fəaliyyətini davamlı olaraq izləyin. Təfərrüatlı qeydləri toplayın və təhlükəsizlik insidentlərinə tez reaksiya vermək üçün insidentlərə cavab planı hazırlayın.</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6256" y="361831"/>
            <a:ext cx="7974806" cy="822365"/>
          </a:xfrm>
          <a:prstGeom prst="rect">
            <a:avLst/>
          </a:prstGeom>
          <a:noFill/>
        </p:spPr>
        <p:txBody>
          <a:bodyPr wrap="none" lIns="0" tIns="0" rIns="0" bIns="0" rtlCol="0" anchor="t"/>
          <a:lstStyle/>
          <a:p>
            <a:pPr marL="0" indent="0" algn="l">
              <a:lnSpc>
                <a:spcPts val="6450"/>
              </a:lnSpc>
              <a:buNone/>
            </a:pPr>
            <a:r>
              <a:rPr lang="en-US" sz="5150" dirty="0">
                <a:solidFill>
                  <a:srgbClr val="030303"/>
                </a:solidFill>
                <a:latin typeface="DM Sans Semi Bold" pitchFamily="34" charset="0"/>
                <a:ea typeface="DM Sans Semi Bold" pitchFamily="34" charset="-122"/>
                <a:cs typeface="DM Sans Semi Bold" pitchFamily="34" charset="-120"/>
              </a:rPr>
              <a:t>Nəticə: Davamlı Mübarizə</a:t>
            </a:r>
            <a:endParaRPr lang="en-US" sz="5150" dirty="0"/>
          </a:p>
        </p:txBody>
      </p:sp>
      <p:sp>
        <p:nvSpPr>
          <p:cNvPr id="3" name="Text 1"/>
          <p:cNvSpPr/>
          <p:nvPr/>
        </p:nvSpPr>
        <p:spPr>
          <a:xfrm>
            <a:off x="526256" y="1499830"/>
            <a:ext cx="8018264" cy="631507"/>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texnologiyalarının təklif etdiyi geniş imkanlar – onların istifadəsinin asanlığı, çevikliyi və müxtəlif sektorlar üzrə tətbiqləri – həm də əhəmiyyətli və mürəkkəb təhlükəsizlik riskləri yaradır. Bu risklər cihazın heterojenliyi, uzunömürlülük və məhdud emal gücü kimi amillərlə daha da artır.</a:t>
            </a:r>
            <a:endParaRPr lang="en-US" sz="1000" dirty="0"/>
          </a:p>
        </p:txBody>
      </p:sp>
      <p:sp>
        <p:nvSpPr>
          <p:cNvPr id="4" name="Text 2"/>
          <p:cNvSpPr/>
          <p:nvPr/>
        </p:nvSpPr>
        <p:spPr>
          <a:xfrm>
            <a:off x="526256" y="2249686"/>
            <a:ext cx="8018264" cy="210502"/>
          </a:xfrm>
          <a:prstGeom prst="rect">
            <a:avLst/>
          </a:prstGeom>
          <a:noFill/>
        </p:spPr>
        <p:txBody>
          <a:bodyPr wrap="non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Bununla belə, bu risklər tamamilə idarəolunmaz deyil. Uğurlu IoT təhlükəsizlik duruşu birdəfəlik layihə deyil, davamlı bir dövrdür:</a:t>
            </a:r>
            <a:endParaRPr lang="en-US" sz="1000" dirty="0"/>
          </a:p>
        </p:txBody>
      </p:sp>
      <p:sp>
        <p:nvSpPr>
          <p:cNvPr id="5" name="Text 3"/>
          <p:cNvSpPr/>
          <p:nvPr/>
        </p:nvSpPr>
        <p:spPr>
          <a:xfrm>
            <a:off x="723543" y="2608183"/>
            <a:ext cx="7820978" cy="493395"/>
          </a:xfrm>
          <a:prstGeom prst="rect">
            <a:avLst/>
          </a:prstGeom>
          <a:noFill/>
        </p:spPr>
        <p:txBody>
          <a:bodyPr wrap="square" lIns="0" tIns="0" rIns="0" bIns="0" rtlCol="0" anchor="t"/>
          <a:lstStyle/>
          <a:p>
            <a:pPr marL="0" indent="0" algn="l">
              <a:lnSpc>
                <a:spcPts val="1900"/>
              </a:lnSpc>
              <a:buNone/>
            </a:pPr>
            <a:r>
              <a:rPr lang="en-US" sz="1550" dirty="0">
                <a:solidFill>
                  <a:srgbClr val="030303"/>
                </a:solidFill>
                <a:latin typeface="DM Sans Semi Bold" pitchFamily="34" charset="0"/>
                <a:ea typeface="DM Sans Semi Bold" pitchFamily="34" charset="-122"/>
                <a:cs typeface="DM Sans Semi Bold" pitchFamily="34" charset="-120"/>
              </a:rPr>
              <a:t>Davamlı Yeniləmə + Güclü Doğrulama + Şəbəkə Seqreqasiyası = Dayanıqlı IoT Ekosistemi</a:t>
            </a:r>
            <a:endParaRPr lang="en-US" sz="1550" dirty="0"/>
          </a:p>
        </p:txBody>
      </p:sp>
      <p:sp>
        <p:nvSpPr>
          <p:cNvPr id="6" name="Shape 4"/>
          <p:cNvSpPr/>
          <p:nvPr/>
        </p:nvSpPr>
        <p:spPr>
          <a:xfrm>
            <a:off x="526256" y="2608183"/>
            <a:ext cx="15240" cy="493395"/>
          </a:xfrm>
          <a:prstGeom prst="rect">
            <a:avLst/>
          </a:prstGeom>
          <a:solidFill>
            <a:srgbClr val="1C9770"/>
          </a:solidFill>
        </p:spPr>
      </p:sp>
      <p:sp>
        <p:nvSpPr>
          <p:cNvPr id="7" name="Text 5"/>
          <p:cNvSpPr/>
          <p:nvPr/>
        </p:nvSpPr>
        <p:spPr>
          <a:xfrm>
            <a:off x="526256" y="3249573"/>
            <a:ext cx="8018264" cy="631507"/>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İstehsalçılar, istifadəçilər və tənzimləyici orqanlar beynəlxalq standartları (IoTSF, ETSI, NIST) qəbul etməklə və cihazları sertifikatlaşdırmaqla təhlükəsizliyi artırmaq üçün əməkdaşlıq etməlidirlər. Kritik addım "Sıfır Güvən" modelini qəbul etmək və bütün cihazları və kommunikasiyaları potensial təhlükələr kimi görməkdir.</a:t>
            </a:r>
            <a:endParaRPr lang="en-US" sz="1000" dirty="0"/>
          </a:p>
        </p:txBody>
      </p:sp>
      <p:sp>
        <p:nvSpPr>
          <p:cNvPr id="8" name="Text 6"/>
          <p:cNvSpPr/>
          <p:nvPr/>
        </p:nvSpPr>
        <p:spPr>
          <a:xfrm>
            <a:off x="526256" y="3999428"/>
            <a:ext cx="8018264" cy="421005"/>
          </a:xfrm>
          <a:prstGeom prst="rect">
            <a:avLst/>
          </a:prstGeom>
          <a:noFill/>
        </p:spPr>
        <p:txBody>
          <a:bodyPr wrap="square" lIns="0" tIns="0" rIns="0" bIns="0" rtlCol="0" anchor="t"/>
          <a:lstStyle/>
          <a:p>
            <a:pPr marL="0" indent="0" algn="l">
              <a:lnSpc>
                <a:spcPts val="1650"/>
              </a:lnSpc>
              <a:buNone/>
            </a:pPr>
            <a:r>
              <a:rPr lang="en-US" sz="10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IoT təhlükəsizliyi innovasiya, diqqətli mühəndislik və bütün maraqlı tərəflərin fəal iştirakını tələb edən çox səviyyəli bir yanaşmadır. Gələcəyin bağlı dünyasını təmin etmək hər kəsin məsuliyyətidir.</a:t>
            </a:r>
            <a:endParaRPr lang="en-US" sz="1000" dirty="0"/>
          </a:p>
        </p:txBody>
      </p:sp>
      <p:pic>
        <p:nvPicPr>
          <p:cNvPr id="9" name="Image 0" descr="preencoded.png"/>
          <p:cNvPicPr>
            <a:picLocks noChangeAspect="1"/>
          </p:cNvPicPr>
          <p:nvPr/>
        </p:nvPicPr>
        <p:blipFill>
          <a:blip r:embed="rId1"/>
          <a:stretch>
            <a:fillRect/>
          </a:stretch>
        </p:blipFill>
        <p:spPr>
          <a:xfrm>
            <a:off x="8873133" y="1529477"/>
            <a:ext cx="5238512" cy="56011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7598</Words>
  <Application>WPS Presentation</Application>
  <PresentationFormat>On-screen Show (16:9)</PresentationFormat>
  <Paragraphs>124</Paragraphs>
  <Slides>5</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vt:i4>
      </vt:variant>
    </vt:vector>
  </HeadingPairs>
  <TitlesOfParts>
    <vt:vector size="18" baseType="lpstr">
      <vt:lpstr>Arial</vt:lpstr>
      <vt:lpstr>SimSun</vt:lpstr>
      <vt:lpstr>Wingdings</vt:lpstr>
      <vt:lpstr>DM Sans Semi Bold</vt:lpstr>
      <vt:lpstr>DM Sans Semi Bold</vt:lpstr>
      <vt:lpstr>DM Sans Semi Bold</vt:lpstr>
      <vt:lpstr>Inter Medium</vt:lpstr>
      <vt:lpstr>Inter Medium</vt:lpstr>
      <vt:lpstr>Inter Medium</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kamal</cp:lastModifiedBy>
  <cp:revision>2</cp:revision>
  <dcterms:created xsi:type="dcterms:W3CDTF">2025-10-13T20:08:00Z</dcterms:created>
  <dcterms:modified xsi:type="dcterms:W3CDTF">2025-10-13T20:08:36Z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4A637C04D801437FBCA12D23EBE8D5ED_12</vt:lpwstr>
  </property>
  <property fmtid="{D5CDD505-2E9C-101B-9397-08002B2CF9AE}" pid="3" name="KSOProductBuildVer">
    <vt:lpwstr>2057-12.2.0.22556</vt:lpwstr>
  </property>
</Properties>
</file>